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4E50B920-1578-4E17-AC53-D77121B72122}">
  <a:tblStyle styleId="{4E50B920-1578-4E17-AC53-D77121B7212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  <a:fill>
          <a:solidFill>
            <a:srgbClr val="E8ECF4"/>
          </a:solidFill>
        </a:fill>
      </a:tcStyle>
    </a:wholeTbl>
    <a:band1H>
      <a:tcStyle>
        <a:fill>
          <a:solidFill>
            <a:srgbClr val="CFD7E7"/>
          </a:solidFill>
        </a:fill>
      </a:tcStyle>
    </a:band1H>
    <a:band1V>
      <a:tcStyle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87" name="Shape 8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99" name="Shape 19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211" name="Shape 21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225" name="Shape 22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238" name="Shape 23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50" name="Shape 2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251" name="Shape 25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00" name="Shape 10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13" name="Shape 11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27" name="Shape 12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50" name="Shape 15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63" name="Shape 16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75" name="Shape 17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6:10pm</a:t>
            </a:r>
          </a:p>
        </p:txBody>
      </p:sp>
      <p:sp>
        <p:nvSpPr>
          <p:cNvPr id="187" name="Shape 18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80" name="Shape 80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7" name="Shape 67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40"/>
              </a:spcBef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ctrTitle"/>
          </p:nvPr>
        </p:nvSpPr>
        <p:spPr>
          <a:xfrm>
            <a:off x="1295400" y="1219200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Funciones comunicativas</a:t>
            </a:r>
          </a:p>
        </p:txBody>
      </p:sp>
      <p:sp>
        <p:nvSpPr>
          <p:cNvPr id="90" name="Shape 90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91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Shape 92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371600" y="2362200"/>
            <a:ext cx="6934199" cy="2554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Definición: </a:t>
            </a:r>
            <a:r>
              <a:rPr lang="en-US" sz="32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“el uso hacia el cual ponemos la lengua, el propósito de un enunciado, más que la forma gramatical específica que adquiere ese enunciado” (Savignon, 1983).</a:t>
            </a: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4538230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type="ctrTitle"/>
          </p:nvPr>
        </p:nvSpPr>
        <p:spPr>
          <a:xfrm>
            <a:off x="1331912" y="1365644"/>
            <a:ext cx="7431087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¿Cuál es la función comunicativa?</a:t>
            </a:r>
          </a:p>
        </p:txBody>
      </p:sp>
      <p:sp>
        <p:nvSpPr>
          <p:cNvPr id="202" name="Shape 202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Shape 203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Shape 204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205" name="Shape 205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Shape 207"/>
          <p:cNvSpPr txBox="1"/>
          <p:nvPr/>
        </p:nvSpPr>
        <p:spPr>
          <a:xfrm>
            <a:off x="2362200" y="2743200"/>
            <a:ext cx="5226083" cy="332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dinosaurio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Cuando despertó, el dinosaurio todavía estaba allí.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Augusto Monterroso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>
            <p:ph type="ctrTitle"/>
          </p:nvPr>
        </p:nvSpPr>
        <p:spPr>
          <a:xfrm>
            <a:off x="1331912" y="1365644"/>
            <a:ext cx="7431087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Dos tipos de funciones</a:t>
            </a:r>
          </a:p>
        </p:txBody>
      </p:sp>
      <p:sp>
        <p:nvSpPr>
          <p:cNvPr id="214" name="Shape 214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Shape 215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217" name="Shape 217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Shape 218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Shape 219"/>
          <p:cNvSpPr txBox="1"/>
          <p:nvPr/>
        </p:nvSpPr>
        <p:spPr>
          <a:xfrm>
            <a:off x="1143000" y="2667000"/>
            <a:ext cx="777240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6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Sociales</a:t>
            </a:r>
            <a:r>
              <a:rPr lang="en-US"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 </a:t>
            </a:r>
            <a:r>
              <a:rPr lang="en-US" sz="6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Académicas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Shape 220"/>
          <p:cNvSpPr txBox="1"/>
          <p:nvPr/>
        </p:nvSpPr>
        <p:spPr>
          <a:xfrm>
            <a:off x="2760783" y="4797614"/>
            <a:ext cx="4706815" cy="1077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→Vamos a hacer un bombardeo de ideas</a:t>
            </a:r>
          </a:p>
        </p:txBody>
      </p:sp>
      <p:pic>
        <p:nvPicPr>
          <p:cNvPr id="221" name="Shape 2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4938507"/>
            <a:ext cx="1914525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>
            <p:ph type="ctrTitle"/>
          </p:nvPr>
        </p:nvSpPr>
        <p:spPr>
          <a:xfrm>
            <a:off x="1331912" y="1365644"/>
            <a:ext cx="7431087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Dos tipos de funciones</a:t>
            </a:r>
          </a:p>
        </p:txBody>
      </p:sp>
      <p:sp>
        <p:nvSpPr>
          <p:cNvPr id="228" name="Shape 228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Shape 229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231" name="Shape 231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Shape 232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Shape 233"/>
          <p:cNvSpPr txBox="1"/>
          <p:nvPr/>
        </p:nvSpPr>
        <p:spPr>
          <a:xfrm>
            <a:off x="1143000" y="2667000"/>
            <a:ext cx="777240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6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Sociales</a:t>
            </a:r>
            <a:r>
              <a:rPr lang="en-US"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 </a:t>
            </a:r>
            <a:r>
              <a:rPr lang="en-US" sz="6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Académicas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Shape 234"/>
          <p:cNvSpPr txBox="1"/>
          <p:nvPr/>
        </p:nvSpPr>
        <p:spPr>
          <a:xfrm>
            <a:off x="2057400" y="3866742"/>
            <a:ext cx="6248399" cy="2554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572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→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las hace sociales? ¿Qué las hace académicas?</a:t>
            </a:r>
          </a:p>
          <a:p>
            <a:pPr indent="-4572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→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¿Se relacionan?</a:t>
            </a:r>
          </a:p>
          <a:p>
            <a:pPr indent="-4572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→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Una lista con aplicaciones</a:t>
            </a:r>
          </a:p>
          <a:p>
            <a:pPr indent="-457200" lvl="0" marL="457200" marR="0" rtl="0" algn="l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type="ctrTitle"/>
          </p:nvPr>
        </p:nvSpPr>
        <p:spPr>
          <a:xfrm>
            <a:off x="1331912" y="1365644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Una función: </a:t>
            </a:r>
            <a:b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tres maneras de llevarla a cabo</a:t>
            </a:r>
          </a:p>
        </p:txBody>
      </p:sp>
      <p:sp>
        <p:nvSpPr>
          <p:cNvPr id="241" name="Shape 241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Shape 242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Shape 243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244" name="Shape 244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Shape 245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1752600" y="2895600"/>
            <a:ext cx="6634710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¡Me muero de hambre!¡Ya!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¿Me podrías dar algo de comer, por favor?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juzgar por este gorgojeo a la altura de mi estómago, la sensación de vacío pronunciado y mi ansia desbocada, considero que es prioritario que me facilites algunos nutrientes, lo cual amansaría mi apetito y por lo cual te estaría eternamente agradecido.</a:t>
            </a:r>
          </a:p>
        </p:txBody>
      </p:sp>
      <p:pic>
        <p:nvPicPr>
          <p:cNvPr id="247" name="Shape 2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201336"/>
            <a:ext cx="1392381" cy="9679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type="ctrTitle"/>
          </p:nvPr>
        </p:nvSpPr>
        <p:spPr>
          <a:xfrm>
            <a:off x="1331912" y="1365644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Consecuencias </a:t>
            </a:r>
            <a:b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de un </a:t>
            </a:r>
            <a:r>
              <a:rPr b="0" i="0" lang="en-US" sz="4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enfoque funcional</a:t>
            </a: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</a:p>
        </p:txBody>
      </p:sp>
      <p:sp>
        <p:nvSpPr>
          <p:cNvPr id="254" name="Shape 254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Shape 255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Shape 256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257" name="Shape 257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Shape 258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Shape 259"/>
          <p:cNvSpPr txBox="1"/>
          <p:nvPr/>
        </p:nvSpPr>
        <p:spPr>
          <a:xfrm>
            <a:off x="1752600" y="2895600"/>
            <a:ext cx="4495800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Cómo determinar los objetivos de nuestras lecciones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Cómo determinar el éxito de nuestros estudiantes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Cómo determinar el éxito de nuestras lecciones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</a:p>
        </p:txBody>
      </p:sp>
      <p:pic>
        <p:nvPicPr>
          <p:cNvPr id="260" name="Shape 2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9526" y="2743200"/>
            <a:ext cx="2462074" cy="3962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4005" y="3505201"/>
            <a:ext cx="2378957" cy="27431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>
            <p:ph type="ctrTitle"/>
          </p:nvPr>
        </p:nvSpPr>
        <p:spPr>
          <a:xfrm>
            <a:off x="1331912" y="1365644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Unas gotitas de filosofía</a:t>
            </a:r>
          </a:p>
        </p:txBody>
      </p:sp>
      <p:sp>
        <p:nvSpPr>
          <p:cNvPr id="104" name="Shape 104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Shape 109"/>
          <p:cNvSpPr txBox="1"/>
          <p:nvPr/>
        </p:nvSpPr>
        <p:spPr>
          <a:xfrm>
            <a:off x="1371600" y="2743200"/>
            <a:ext cx="6934199" cy="1077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57200" lvl="0" marL="4572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→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pragmática o “la lengua y su uso en contexto”: </a:t>
            </a: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Los actos de habla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ctrTitle"/>
          </p:nvPr>
        </p:nvSpPr>
        <p:spPr>
          <a:xfrm>
            <a:off x="990600" y="1447800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Un giro copernicano </a:t>
            </a:r>
            <a:b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a las “reglas del juego”</a:t>
            </a:r>
          </a:p>
        </p:txBody>
      </p:sp>
      <p:sp>
        <p:nvSpPr>
          <p:cNvPr id="116" name="Shape 116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Shape 120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/>
          <p:nvPr/>
        </p:nvSpPr>
        <p:spPr>
          <a:xfrm>
            <a:off x="1295400" y="2969755"/>
            <a:ext cx="5562600" cy="3477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enfoque </a:t>
            </a:r>
            <a:r>
              <a:rPr lang="en-US" sz="440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top-down </a:t>
            </a:r>
            <a:r>
              <a:rPr lang="en-US" sz="4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frente</a:t>
            </a: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 enfoque </a:t>
            </a:r>
            <a:r>
              <a:rPr lang="en-US" sz="440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bottom-up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el aprendizaje de lenguas</a:t>
            </a: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50573" y="4922282"/>
            <a:ext cx="270510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524000"/>
            <a:ext cx="1752600" cy="136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ctrTitle"/>
          </p:nvPr>
        </p:nvSpPr>
        <p:spPr>
          <a:xfrm>
            <a:off x="990600" y="1447800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En resumidas cuentas:</a:t>
            </a:r>
          </a:p>
        </p:txBody>
      </p:sp>
      <p:sp>
        <p:nvSpPr>
          <p:cNvPr id="130" name="Shape 130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133" name="Shape 133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Shape 134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Shape 135"/>
          <p:cNvSpPr txBox="1"/>
          <p:nvPr/>
        </p:nvSpPr>
        <p:spPr>
          <a:xfrm>
            <a:off x="1447800" y="2590800"/>
            <a:ext cx="6172199" cy="2308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US" sz="7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¡Se puede </a:t>
            </a:r>
            <a:r>
              <a:rPr lang="en-US" sz="7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transferir</a:t>
            </a:r>
            <a:r>
              <a:rPr lang="en-US" sz="7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</a:p>
        </p:txBody>
      </p:sp>
      <p:pic>
        <p:nvPicPr>
          <p:cNvPr id="136" name="Shape 1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4810125"/>
            <a:ext cx="2409824" cy="1895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457200" y="0"/>
            <a:ext cx="8229600" cy="703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1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Literacy Universal Example</a:t>
            </a:r>
          </a:p>
        </p:txBody>
      </p:sp>
      <p:sp>
        <p:nvSpPr>
          <p:cNvPr id="142" name="Shape 142"/>
          <p:cNvSpPr/>
          <p:nvPr/>
        </p:nvSpPr>
        <p:spPr>
          <a:xfrm>
            <a:off x="0" y="1739900"/>
            <a:ext cx="9144000" cy="300057"/>
          </a:xfrm>
          <a:prstGeom prst="rect">
            <a:avLst/>
          </a:prstGeom>
          <a:solidFill>
            <a:srgbClr val="800000"/>
          </a:solidFill>
          <a:ln cap="flat" cmpd="sng" w="9525">
            <a:solidFill>
              <a:srgbClr val="4A7DBA"/>
            </a:solidFill>
            <a:prstDash val="solid"/>
            <a:round/>
            <a:headEnd len="med" w="med" type="none"/>
            <a:tailEnd len="med" w="med" type="none"/>
          </a:ln>
          <a:effectLst>
            <a:outerShdw blurRad="39999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Shape 143"/>
          <p:cNvSpPr txBox="1"/>
          <p:nvPr/>
        </p:nvSpPr>
        <p:spPr>
          <a:xfrm>
            <a:off x="0" y="785793"/>
            <a:ext cx="9144000" cy="9541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Concept, principle or skills applies and functions the same in both English and Spanish and it is fully transferable.</a:t>
            </a:r>
          </a:p>
        </p:txBody>
      </p:sp>
      <p:graphicFrame>
        <p:nvGraphicFramePr>
          <p:cNvPr id="144" name="Shape 144"/>
          <p:cNvGraphicFramePr/>
          <p:nvPr/>
        </p:nvGraphicFramePr>
        <p:xfrm>
          <a:off x="457200" y="30226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{4E50B920-1578-4E17-AC53-D77121B72122}</a:tableStyleId>
              </a:tblPr>
              <a:tblGrid>
                <a:gridCol w="4222750"/>
                <a:gridCol w="4222750"/>
              </a:tblGrid>
              <a:tr h="6161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400" u="none" cap="none" strike="noStrike"/>
                        <a:t>Key ideas and details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400"/>
                        <a:t>Las ideas clave y los detalles</a:t>
                      </a:r>
                    </a:p>
                  </a:txBody>
                  <a:tcPr marT="45725" marB="45725" marR="91450" marL="91450"/>
                </a:tc>
              </a:tr>
              <a:tr h="25207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.  Ask and answer such questions as who, what, where, when, why, and how to demonstrate understanding of key details in a text.</a:t>
                      </a:r>
                    </a:p>
                  </a:txBody>
                  <a:tcPr marT="45725" marB="45725" marR="91450" marL="9145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   Hacen y contestan preguntas tales como, quién, qué, dónde, cuándo, por qué y cómo, para demostrar la comprensión de los detalles clave en un texto.</a:t>
                      </a: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145" name="Shape 145"/>
          <p:cNvSpPr txBox="1"/>
          <p:nvPr/>
        </p:nvSpPr>
        <p:spPr>
          <a:xfrm>
            <a:off x="457200" y="2387599"/>
            <a:ext cx="5470819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GRADE 2: Reading Standard for Literature</a:t>
            </a:r>
          </a:p>
        </p:txBody>
      </p:sp>
      <p:sp>
        <p:nvSpPr>
          <p:cNvPr id="146" name="Shape 146"/>
          <p:cNvSpPr/>
          <p:nvPr/>
        </p:nvSpPr>
        <p:spPr>
          <a:xfrm>
            <a:off x="3810000" y="6345114"/>
            <a:ext cx="457189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Fuente: Silvia C. Dorta-Duque de Reyes, SDCOE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ctrTitle"/>
          </p:nvPr>
        </p:nvSpPr>
        <p:spPr>
          <a:xfrm>
            <a:off x="1219200" y="1143000"/>
            <a:ext cx="6934199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¿Es una función?</a:t>
            </a:r>
            <a:b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¡Pulgares </a:t>
            </a:r>
            <a:r>
              <a:rPr b="0" i="0" lang="en-US" sz="4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arriba o abajo</a:t>
            </a: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</a:p>
        </p:txBody>
      </p:sp>
      <p:sp>
        <p:nvSpPr>
          <p:cNvPr id="153" name="Shape 153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Apoyando la conexión con los CCSS a través de las lenguas</a:t>
            </a:r>
          </a:p>
        </p:txBody>
      </p:sp>
      <p:sp>
        <p:nvSpPr>
          <p:cNvPr id="156" name="Shape 156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157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-152400" y="2743200"/>
            <a:ext cx="5562600" cy="3416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Protestar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Interrogar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Respirar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Escribir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Discutir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Entender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Describir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Convencer</a:t>
            </a:r>
          </a:p>
          <a:p>
            <a:pPr indent="-571500" lvl="0" marL="57150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Escuchar</a:t>
            </a:r>
          </a:p>
        </p:txBody>
      </p:sp>
      <p:pic>
        <p:nvPicPr>
          <p:cNvPr id="159" name="Shape 1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0" y="3352800"/>
            <a:ext cx="4242604" cy="1930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ctrTitle"/>
          </p:nvPr>
        </p:nvSpPr>
        <p:spPr>
          <a:xfrm>
            <a:off x="1313655" y="1021690"/>
            <a:ext cx="7431087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¿Cuál es la función comunicativa?</a:t>
            </a:r>
          </a:p>
        </p:txBody>
      </p:sp>
      <p:sp>
        <p:nvSpPr>
          <p:cNvPr id="166" name="Shape 166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Shape 168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169" name="Shape 169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Shape 170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Shape 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39082" y="2228278"/>
            <a:ext cx="5733316" cy="46017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type="ctrTitle"/>
          </p:nvPr>
        </p:nvSpPr>
        <p:spPr>
          <a:xfrm>
            <a:off x="1331912" y="1365644"/>
            <a:ext cx="7431087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¿Cuál es la función comunicativa?</a:t>
            </a:r>
          </a:p>
        </p:txBody>
      </p:sp>
      <p:sp>
        <p:nvSpPr>
          <p:cNvPr id="178" name="Shape 178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181" name="Shape 181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Shape 1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462" y="2590800"/>
            <a:ext cx="7991475" cy="3467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type="ctrTitle"/>
          </p:nvPr>
        </p:nvSpPr>
        <p:spPr>
          <a:xfrm>
            <a:off x="1331912" y="1365644"/>
            <a:ext cx="7431087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B050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¿Cuál es la función comunicativa?</a:t>
            </a:r>
          </a:p>
        </p:txBody>
      </p:sp>
      <p:sp>
        <p:nvSpPr>
          <p:cNvPr id="190" name="Shape 190"/>
          <p:cNvSpPr/>
          <p:nvPr/>
        </p:nvSpPr>
        <p:spPr>
          <a:xfrm>
            <a:off x="326163" y="152400"/>
            <a:ext cx="3047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Shape 191"/>
          <p:cNvSpPr/>
          <p:nvPr/>
        </p:nvSpPr>
        <p:spPr>
          <a:xfrm>
            <a:off x="766272" y="152400"/>
            <a:ext cx="152399" cy="65532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Shape 192"/>
          <p:cNvSpPr/>
          <p:nvPr/>
        </p:nvSpPr>
        <p:spPr>
          <a:xfrm>
            <a:off x="152400" y="304800"/>
            <a:ext cx="7315200" cy="725682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Creando propósitos comunicativos</a:t>
            </a:r>
          </a:p>
        </p:txBody>
      </p:sp>
      <p:sp>
        <p:nvSpPr>
          <p:cNvPr id="193" name="Shape 193"/>
          <p:cNvSpPr txBox="1"/>
          <p:nvPr/>
        </p:nvSpPr>
        <p:spPr>
          <a:xfrm>
            <a:off x="5029200" y="6248400"/>
            <a:ext cx="184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Shape 194"/>
          <p:cNvSpPr txBox="1"/>
          <p:nvPr/>
        </p:nvSpPr>
        <p:spPr>
          <a:xfrm>
            <a:off x="2743200" y="2743200"/>
            <a:ext cx="6400799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143000" lvl="0" marL="1143000" marR="0" rtl="0" algn="ctr">
              <a:spcBef>
                <a:spcPts val="0"/>
              </a:spcBef>
              <a:buClr>
                <a:srgbClr val="888888"/>
              </a:buClr>
              <a:buFont typeface="Arial"/>
              <a:buNone/>
            </a:pPr>
            <a:r>
              <a:t/>
            </a:r>
            <a:endParaRPr sz="15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Shape 195"/>
          <p:cNvSpPr/>
          <p:nvPr/>
        </p:nvSpPr>
        <p:spPr>
          <a:xfrm>
            <a:off x="2438400" y="2667000"/>
            <a:ext cx="4572000" cy="3416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Máquinas de coser baratas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DaWanda encontrarás una gran variedad de máquinas de coser Singer, Brother, Pfaff, Toyota, Bernina, Juki y otras muchas marcas para comprar baratas. Los modelos más populares son la máquina de coser Singer 8280, Singer Tradition 2273, Singer Brilliance 6160 y la Toyota SPB15, aunque también ofrecemos la popular máquina de coser Pfaff Select 2.0. Para comprar una máquina de coser no hay que pagar gastos de envío, y ofrecemos garantía oficial del fabricante.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